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16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vaniemi.fi/Palvelut/Starttiraha/9dfb1d21-2882-474d-8a3f-ef97c0bcb026" TargetMode="External"/><Relationship Id="rId7" Type="http://schemas.openxmlformats.org/officeDocument/2006/relationships/hyperlink" Target="https://www.suomi.fi/palvelut/starttiraha-rovaniemen-kaupunki/9dfb1d21-2882-474d-8a3f-ef97c0bcb026" TargetMode="External"/><Relationship Id="rId2" Type="http://schemas.openxmlformats.org/officeDocument/2006/relationships/hyperlink" Target="https://www.rovaniemi.fi/Yritys--ja-tyollisyyspalvelut/Tyollisyyspalvelut/Palvelut-tyonhakijal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uomi.fi/haku?p=0&amp;q=&amp;sl=false" TargetMode="External"/><Relationship Id="rId5" Type="http://schemas.openxmlformats.org/officeDocument/2006/relationships/hyperlink" Target="https://tyomarkkinatori.fi/aluesivu/rovaseudun-tyollisyysalue/palvelut/9dfb1d21-2882-474d-8a3f-ef97c0bcb026/starttiraha" TargetMode="External"/><Relationship Id="rId4" Type="http://schemas.openxmlformats.org/officeDocument/2006/relationships/hyperlink" Target="https://tyomarkkinatori.fi/aluesivu/rovaseudun-tyollisyysalue/palvelut?q=starttiraha&amp;a=683&amp;a=698&amp;m=0&amp;y=1&amp;pa=1&amp;eo=1&amp;eo=3&amp;eo=4&amp;eo=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ehittajille.suomi.fi/palvelut/palvelutietovaranto/palvelutietovarannon-kayttoonotto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dvv.fi/palvelutietovaranto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2.png"/><Relationship Id="rId4" Type="http://schemas.openxmlformats.org/officeDocument/2006/relationships/hyperlink" Target="https://www.eoppiva.fi/koulutukset/ptv-ajokortti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ehittajille.suomi.fi/tapahtumat?p=0&amp;s=palvelutietovaranto&amp;s=8d28&amp;sd=2025-09-26" TargetMode="External"/><Relationship Id="rId2" Type="http://schemas.openxmlformats.org/officeDocument/2006/relationships/hyperlink" Target="https://www.eoppiva.fi/koulutukset/ptv-ajokortt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vv.fi/uutiskirje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0414"/>
            <a:ext cx="7772400" cy="1470025"/>
          </a:xfrm>
        </p:spPr>
        <p:txBody>
          <a:bodyPr/>
          <a:lstStyle/>
          <a:p>
            <a:pPr>
              <a:defRPr sz="3200" b="1">
                <a:solidFill>
                  <a:srgbClr val="003366"/>
                </a:solidFill>
                <a:latin typeface="Calibri"/>
              </a:defRPr>
            </a:pPr>
            <a:r>
              <a:rPr dirty="0" err="1"/>
              <a:t>Palvelutietovarannon</a:t>
            </a:r>
            <a:r>
              <a:rPr dirty="0"/>
              <a:t> (PTV) </a:t>
            </a:r>
            <a:r>
              <a:rPr dirty="0" err="1"/>
              <a:t>käyttö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59034"/>
            <a:ext cx="6400800" cy="1752600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/>
              <a:t>Esimerkkejä</a:t>
            </a:r>
            <a:r>
              <a:rPr dirty="0"/>
              <a:t> </a:t>
            </a:r>
            <a:r>
              <a:rPr lang="fi-FI" dirty="0"/>
              <a:t>ja vinkkejä käyttöönottoon</a:t>
            </a:r>
            <a:endParaRPr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74C0662-3C14-4154-9D7F-200E0BF12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603682"/>
            <a:ext cx="7340977" cy="13208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pPr algn="l">
              <a:defRPr sz="3200" b="1">
                <a:solidFill>
                  <a:srgbClr val="003366"/>
                </a:solidFill>
                <a:latin typeface="Calibri"/>
              </a:defRPr>
            </a:pPr>
            <a:r>
              <a:rPr dirty="0" err="1"/>
              <a:t>Esimerkki</a:t>
            </a:r>
            <a:r>
              <a:rPr dirty="0"/>
              <a:t>: </a:t>
            </a:r>
            <a:r>
              <a:rPr dirty="0" err="1"/>
              <a:t>Rovaniemen</a:t>
            </a:r>
            <a:r>
              <a:rPr dirty="0"/>
              <a:t> </a:t>
            </a:r>
            <a:r>
              <a:rPr dirty="0" err="1"/>
              <a:t>kaupunki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753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sz="2000" dirty="0"/>
              <a:t>Tiedot, jotka on tallennettu Palvelutietovarantoon (PTV) voidaan esittää useassa paikassa</a:t>
            </a:r>
          </a:p>
          <a:p>
            <a:pPr>
              <a:defRPr sz="2000">
                <a:solidFill>
                  <a:srgbClr val="000000"/>
                </a:solidFill>
                <a:latin typeface="Calibri"/>
              </a:defRPr>
            </a:pPr>
            <a:endParaRPr lang="fi-FI" sz="2000" dirty="0"/>
          </a:p>
          <a:p>
            <a:pPr marL="514350" indent="-514350">
              <a:buFont typeface="+mj-lt"/>
              <a:buAutoNum type="arabicParenR"/>
            </a:pPr>
            <a:r>
              <a:rPr lang="fi-FI" sz="2000" dirty="0"/>
              <a:t>Työnhakijan palvelut Rovaniemen kaupungin verkkosivuilla: </a:t>
            </a:r>
            <a:r>
              <a:rPr lang="fi-FI" sz="2000" dirty="0">
                <a:hlinkClick r:id="rId2" tooltip="https://www.rovaniemi.fi/yritys--ja-tyollisyyspalvelut/tyollisyyspalvelut/palvelut-tyonhakijalle"/>
              </a:rPr>
              <a:t>Palvelut työnhakijalle - Rovaniemi - Arktinen pääkaupunki</a:t>
            </a:r>
            <a:endParaRPr lang="fi-FI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Starttiraha Rovaniemen verkkosivuilla: </a:t>
            </a:r>
            <a:r>
              <a:rPr lang="fi-FI" sz="2000" dirty="0">
                <a:hlinkClick r:id="rId3" tooltip="https://www.rovaniemi.fi/palvelut/starttiraha/9dfb1d21-2882-474d-8a3f-ef97c0bcb026"/>
              </a:rPr>
              <a:t>Starttiraha - Palvelut - Rovaniemi - Arktinen pääkaupunki</a:t>
            </a:r>
            <a:endParaRPr lang="fi-FI" sz="2000" dirty="0"/>
          </a:p>
          <a:p>
            <a:pPr marL="457200" lvl="1" indent="0">
              <a:buNone/>
            </a:pPr>
            <a:endParaRPr lang="fi-FI" sz="2000" dirty="0"/>
          </a:p>
          <a:p>
            <a:pPr marL="514350" indent="-514350">
              <a:buFont typeface="+mj-lt"/>
              <a:buAutoNum type="arabicParenR"/>
            </a:pPr>
            <a:r>
              <a:rPr lang="fi-FI" sz="2000" dirty="0"/>
              <a:t>Työnhakijan palvelut </a:t>
            </a:r>
            <a:r>
              <a:rPr lang="fi-FI" sz="2000" dirty="0" err="1"/>
              <a:t>Rovaseudun</a:t>
            </a:r>
            <a:r>
              <a:rPr lang="fi-FI" sz="2000" dirty="0"/>
              <a:t> Työmarkkinatorin aluesivuilla: </a:t>
            </a:r>
            <a:r>
              <a:rPr lang="fi-FI" sz="2000" dirty="0">
                <a:hlinkClick r:id="rId4" tooltip="https://tyomarkkinatori.fi/aluesivu/rovaseudun-tyollisyysalue/palvelut?q=starttiraha&amp;a=683&amp;a=698&amp;m=0&amp;y=1&amp;pa=1&amp;eo=1&amp;eo=3&amp;eo=4&amp;eo=5"/>
              </a:rPr>
              <a:t>Palvelut </a:t>
            </a:r>
            <a:r>
              <a:rPr lang="fi-FI" sz="2000" dirty="0" err="1">
                <a:hlinkClick r:id="rId4" tooltip="https://tyomarkkinatori.fi/aluesivu/rovaseudun-tyollisyysalue/palvelut?q=starttiraha&amp;a=683&amp;a=698&amp;m=0&amp;y=1&amp;pa=1&amp;eo=1&amp;eo=3&amp;eo=4&amp;eo=5"/>
              </a:rPr>
              <a:t>Rovaseudun</a:t>
            </a:r>
            <a:r>
              <a:rPr lang="fi-FI" sz="2000" dirty="0">
                <a:hlinkClick r:id="rId4" tooltip="https://tyomarkkinatori.fi/aluesivu/rovaseudun-tyollisyysalue/palvelut?q=starttiraha&amp;a=683&amp;a=698&amp;m=0&amp;y=1&amp;pa=1&amp;eo=1&amp;eo=3&amp;eo=4&amp;eo=5"/>
              </a:rPr>
              <a:t> työllisyysalue - Aluesivu - Työmarkkinatori</a:t>
            </a:r>
            <a:endParaRPr lang="fi-FI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Starttiraha Työmarkkinatorilla: </a:t>
            </a:r>
            <a:r>
              <a:rPr lang="fi-FI" sz="2000" dirty="0">
                <a:hlinkClick r:id="rId5" tooltip="https://tyomarkkinatori.fi/aluesivu/rovaseudun-tyollisyysalue/palvelut/9dfb1d21-2882-474d-8a3f-ef97c0bcb026/starttiraha"/>
              </a:rPr>
              <a:t>Starttiraha - Palvelu </a:t>
            </a:r>
            <a:r>
              <a:rPr lang="fi-FI" sz="2000" dirty="0" err="1">
                <a:hlinkClick r:id="rId5" tooltip="https://tyomarkkinatori.fi/aluesivu/rovaseudun-tyollisyysalue/palvelut/9dfb1d21-2882-474d-8a3f-ef97c0bcb026/starttiraha"/>
              </a:rPr>
              <a:t>Rovaseudun</a:t>
            </a:r>
            <a:r>
              <a:rPr lang="fi-FI" sz="2000" dirty="0">
                <a:hlinkClick r:id="rId5" tooltip="https://tyomarkkinatori.fi/aluesivu/rovaseudun-tyollisyysalue/palvelut/9dfb1d21-2882-474d-8a3f-ef97c0bcb026/starttiraha"/>
              </a:rPr>
              <a:t> työllisyysalue - Palvelut – Työmarkkinatori</a:t>
            </a:r>
            <a:endParaRPr lang="fi-FI" sz="2000" dirty="0"/>
          </a:p>
          <a:p>
            <a:pPr marL="457200" lvl="1" indent="0">
              <a:buNone/>
            </a:pPr>
            <a:endParaRPr lang="fi-FI" sz="2000" dirty="0"/>
          </a:p>
          <a:p>
            <a:pPr marL="514350" indent="-514350">
              <a:buFont typeface="+mj-lt"/>
              <a:buAutoNum type="arabicParenR"/>
            </a:pPr>
            <a:r>
              <a:rPr lang="fi-FI" sz="2000" dirty="0"/>
              <a:t>Haku Suomi.fi sivustolla: </a:t>
            </a:r>
            <a:r>
              <a:rPr lang="fi-FI" sz="2000" dirty="0">
                <a:hlinkClick r:id="rId6" tooltip="https://www.suomi.fi/haku?p=0&amp;q=&amp;sl=false"/>
              </a:rPr>
              <a:t>Haku - Suomi.fi</a:t>
            </a:r>
            <a:endParaRPr lang="fi-FI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hlinkClick r:id="rId7" tooltip="https://www.suomi.fi/palvelut/starttiraha-rovaniemen-kaupunki/9dfb1d21-2882-474d-8a3f-ef97c0bcb026"/>
              </a:rPr>
              <a:t>Starttiraha - Rovaniemen kaupunki - Suomi.fi</a:t>
            </a:r>
            <a:endParaRPr lang="fi-FI" sz="2000" dirty="0"/>
          </a:p>
          <a:p>
            <a:pPr>
              <a:defRPr sz="2000">
                <a:solidFill>
                  <a:srgbClr val="000000"/>
                </a:solidFill>
                <a:latin typeface="Calibri"/>
              </a:defRPr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3366"/>
                </a:solidFill>
                <a:latin typeface="Calibri"/>
              </a:defRPr>
            </a:pPr>
            <a:r>
              <a:rPr dirty="0" err="1"/>
              <a:t>PTV:n</a:t>
            </a:r>
            <a:r>
              <a:rPr dirty="0"/>
              <a:t> </a:t>
            </a:r>
            <a:r>
              <a:rPr dirty="0" err="1"/>
              <a:t>käyttöönoton</a:t>
            </a:r>
            <a:r>
              <a:rPr dirty="0"/>
              <a:t> </a:t>
            </a:r>
            <a:r>
              <a:rPr dirty="0" err="1"/>
              <a:t>vaiheet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9997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defRPr sz="2000">
                <a:solidFill>
                  <a:srgbClr val="000000"/>
                </a:solidFill>
                <a:latin typeface="Calibri"/>
              </a:defRPr>
            </a:pPr>
            <a:r>
              <a:rPr dirty="0" err="1"/>
              <a:t>Tutustu</a:t>
            </a:r>
            <a:r>
              <a:rPr dirty="0"/>
              <a:t> Suomi.fi-</a:t>
            </a:r>
            <a:r>
              <a:rPr dirty="0" err="1"/>
              <a:t>palveluhallintaan</a:t>
            </a:r>
            <a:r>
              <a:rPr dirty="0"/>
              <a:t> ja </a:t>
            </a:r>
            <a:r>
              <a:rPr dirty="0" err="1"/>
              <a:t>PTV:n</a:t>
            </a:r>
            <a:r>
              <a:rPr dirty="0"/>
              <a:t> </a:t>
            </a:r>
            <a:r>
              <a:rPr dirty="0" err="1"/>
              <a:t>toimintaperiaatteisiin</a:t>
            </a:r>
            <a:r>
              <a:rPr dirty="0"/>
              <a:t>.</a:t>
            </a:r>
            <a:endParaRPr lang="fi-FI" dirty="0"/>
          </a:p>
          <a:p>
            <a:pPr lvl="1">
              <a:buFont typeface="Courier New" panose="02070309020205020404" pitchFamily="49" charset="0"/>
              <a:buChar char="o"/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>
                <a:hlinkClick r:id="rId2"/>
              </a:rPr>
              <a:t>Palvelutietovaranto | Digi- ja väestötietovirasto | Digi- ja väestötietovirasto</a:t>
            </a:r>
            <a:endParaRPr lang="fi-FI" dirty="0"/>
          </a:p>
          <a:p>
            <a:pPr marL="457200" lvl="1" indent="0">
              <a:buNone/>
              <a:defRPr sz="2000">
                <a:solidFill>
                  <a:srgbClr val="000000"/>
                </a:solidFill>
                <a:latin typeface="Calibri"/>
              </a:defRPr>
            </a:pPr>
            <a:endParaRPr dirty="0"/>
          </a:p>
          <a:p>
            <a:pPr marL="457200" indent="-457200">
              <a:buFont typeface="+mj-lt"/>
              <a:buAutoNum type="arabicPeriod"/>
              <a:defRPr sz="2000">
                <a:solidFill>
                  <a:srgbClr val="000000"/>
                </a:solidFill>
                <a:latin typeface="Calibri"/>
              </a:defRPr>
            </a:pPr>
            <a:r>
              <a:rPr dirty="0" err="1"/>
              <a:t>Hae</a:t>
            </a:r>
            <a:r>
              <a:rPr dirty="0"/>
              <a:t> </a:t>
            </a:r>
            <a:r>
              <a:rPr dirty="0" err="1"/>
              <a:t>käyttöoikeutta</a:t>
            </a:r>
            <a:r>
              <a:rPr dirty="0"/>
              <a:t> ja </a:t>
            </a:r>
            <a:r>
              <a:rPr dirty="0" err="1"/>
              <a:t>hyväksy</a:t>
            </a:r>
            <a:r>
              <a:rPr dirty="0"/>
              <a:t> </a:t>
            </a:r>
            <a:r>
              <a:rPr dirty="0" err="1"/>
              <a:t>käyttöehdot</a:t>
            </a:r>
            <a:r>
              <a:rPr dirty="0"/>
              <a:t>.</a:t>
            </a:r>
            <a:endParaRPr lang="fi-FI" dirty="0"/>
          </a:p>
          <a:p>
            <a:pPr marL="857250" lvl="1" indent="-457200">
              <a:buFont typeface="Courier New" panose="02070309020205020404" pitchFamily="49" charset="0"/>
              <a:buChar char="o"/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>
                <a:hlinkClick r:id="rId3"/>
              </a:rPr>
              <a:t>Palvelutietovarannon käyttöönotto - PTV: Palvelut yhdenmukaisesti kuvattuina - Suomi.fi kehittäjille</a:t>
            </a:r>
            <a:endParaRPr lang="fi-FI" dirty="0"/>
          </a:p>
          <a:p>
            <a:pPr marL="400050" lvl="1" indent="0">
              <a:buNone/>
              <a:defRPr sz="2000">
                <a:solidFill>
                  <a:srgbClr val="000000"/>
                </a:solidFill>
                <a:latin typeface="Calibri"/>
              </a:defRPr>
            </a:pPr>
            <a:endParaRPr dirty="0"/>
          </a:p>
          <a:p>
            <a:pPr marL="457200" indent="-457200">
              <a:buFont typeface="+mj-lt"/>
              <a:buAutoNum type="arabicPeriod"/>
              <a:defRPr sz="2000">
                <a:solidFill>
                  <a:srgbClr val="000000"/>
                </a:solidFill>
                <a:latin typeface="Calibri"/>
              </a:defRPr>
            </a:pPr>
            <a:r>
              <a:rPr dirty="0" err="1"/>
              <a:t>Nimeä</a:t>
            </a:r>
            <a:r>
              <a:rPr dirty="0"/>
              <a:t> </a:t>
            </a:r>
            <a:r>
              <a:rPr dirty="0" err="1"/>
              <a:t>pääkäyttäjät</a:t>
            </a:r>
            <a:r>
              <a:rPr dirty="0"/>
              <a:t> ja </a:t>
            </a:r>
            <a:r>
              <a:rPr dirty="0" err="1"/>
              <a:t>suorita</a:t>
            </a:r>
            <a:r>
              <a:rPr dirty="0"/>
              <a:t> PTV-</a:t>
            </a:r>
            <a:r>
              <a:rPr dirty="0" err="1"/>
              <a:t>ajokortti</a:t>
            </a:r>
            <a:r>
              <a:rPr dirty="0"/>
              <a:t> </a:t>
            </a:r>
            <a:r>
              <a:rPr dirty="0" err="1"/>
              <a:t>verkkokoulutuksena</a:t>
            </a:r>
            <a:r>
              <a:rPr dirty="0"/>
              <a:t>.</a:t>
            </a:r>
            <a:endParaRPr lang="fi-FI" dirty="0"/>
          </a:p>
          <a:p>
            <a:pPr lvl="1" indent="-342900">
              <a:buFont typeface="Courier New" panose="02070309020205020404" pitchFamily="49" charset="0"/>
              <a:buChar char="o"/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>
                <a:hlinkClick r:id="rId4"/>
              </a:rPr>
              <a:t>PTV-ajokortti - Palvelutietovaranto haltuun ja hyötykäyttöön - </a:t>
            </a:r>
            <a:r>
              <a:rPr lang="fi-FI" dirty="0" err="1">
                <a:hlinkClick r:id="rId4"/>
              </a:rPr>
              <a:t>eOppiva</a:t>
            </a:r>
            <a:endParaRPr lang="fi-FI" dirty="0"/>
          </a:p>
          <a:p>
            <a:pPr marL="400050" lvl="1" indent="0">
              <a:buNone/>
              <a:defRPr sz="2000">
                <a:solidFill>
                  <a:srgbClr val="000000"/>
                </a:solidFill>
                <a:latin typeface="Calibri"/>
              </a:defRPr>
            </a:pPr>
            <a:endParaRPr dirty="0"/>
          </a:p>
          <a:p>
            <a:pPr marL="457200" indent="-457200">
              <a:buFont typeface="+mj-lt"/>
              <a:buAutoNum type="arabicPeriod"/>
              <a:defRPr sz="2000">
                <a:solidFill>
                  <a:srgbClr val="000000"/>
                </a:solidFill>
                <a:latin typeface="Calibri"/>
              </a:defRPr>
            </a:pPr>
            <a:r>
              <a:rPr dirty="0" err="1"/>
              <a:t>Kuvaa</a:t>
            </a:r>
            <a:r>
              <a:rPr dirty="0"/>
              <a:t> </a:t>
            </a:r>
            <a:r>
              <a:rPr dirty="0" err="1"/>
              <a:t>palvelut</a:t>
            </a:r>
            <a:r>
              <a:rPr dirty="0"/>
              <a:t> ja </a:t>
            </a:r>
            <a:r>
              <a:rPr dirty="0" err="1"/>
              <a:t>asiointikanavat</a:t>
            </a:r>
            <a:r>
              <a:rPr dirty="0"/>
              <a:t> </a:t>
            </a:r>
            <a:r>
              <a:rPr dirty="0" err="1"/>
              <a:t>tietomallin</a:t>
            </a:r>
            <a:r>
              <a:rPr dirty="0"/>
              <a:t> </a:t>
            </a:r>
            <a:r>
              <a:rPr dirty="0" err="1"/>
              <a:t>mukaisesti</a:t>
            </a:r>
            <a:r>
              <a:rPr dirty="0"/>
              <a:t>.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Dian zoomaustoiminto 4">
                <a:extLst>
                  <a:ext uri="{FF2B5EF4-FFF2-40B4-BE49-F238E27FC236}">
                    <a16:creationId xmlns:a16="http://schemas.microsoft.com/office/drawing/2014/main" id="{F4548E88-3CA8-462D-BC48-1F0D678B1D3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20555412"/>
                  </p:ext>
                </p:extLst>
              </p:nvPr>
            </p:nvGraphicFramePr>
            <p:xfrm>
              <a:off x="-4222531" y="5045056"/>
              <a:ext cx="2286000" cy="1714500"/>
            </p:xfrm>
            <a:graphic>
              <a:graphicData uri="http://schemas.microsoft.com/office/powerpoint/2016/slidezoom">
                <pslz:sldZm>
                  <pslz:sldZmObj sldId="259" cId="0">
                    <pslz:zmPr id="{3779CA1A-9597-4D32-BDE5-173149FF29CA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Dian zoomaustoiminto 4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F4548E88-3CA8-462D-BC48-1F0D678B1D3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4222531" y="5045056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200" b="1">
                <a:solidFill>
                  <a:srgbClr val="003366"/>
                </a:solidFill>
                <a:latin typeface="Calibri"/>
              </a:defRPr>
            </a:pPr>
            <a:r>
              <a:rPr lang="fi-FI" dirty="0"/>
              <a:t>Koulutuksia ja vinkkejä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/>
              </a:defRPr>
            </a:pPr>
            <a:r>
              <a:rPr dirty="0" err="1"/>
              <a:t>Suorita</a:t>
            </a:r>
            <a:r>
              <a:rPr dirty="0"/>
              <a:t> PTV-</a:t>
            </a:r>
            <a:r>
              <a:rPr dirty="0" err="1"/>
              <a:t>ajokortti</a:t>
            </a:r>
            <a:r>
              <a:rPr dirty="0"/>
              <a:t> </a:t>
            </a:r>
            <a:r>
              <a:rPr dirty="0" err="1"/>
              <a:t>DVV:n</a:t>
            </a:r>
            <a:r>
              <a:rPr dirty="0"/>
              <a:t> </a:t>
            </a:r>
            <a:r>
              <a:rPr dirty="0" err="1"/>
              <a:t>tarjoamana</a:t>
            </a:r>
            <a:r>
              <a:rPr dirty="0"/>
              <a:t> </a:t>
            </a:r>
            <a:r>
              <a:rPr dirty="0" err="1"/>
              <a:t>verkkokoulutuksena</a:t>
            </a:r>
            <a:r>
              <a:rPr dirty="0"/>
              <a:t>.</a:t>
            </a:r>
            <a:endParaRPr lang="fi-FI" dirty="0"/>
          </a:p>
          <a:p>
            <a:pPr lvl="1"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>
                <a:hlinkClick r:id="rId2"/>
              </a:rPr>
              <a:t>PTV-ajokortti - Palvelutietovaranto haltuun ja hyötykäyttöön - </a:t>
            </a:r>
            <a:r>
              <a:rPr lang="fi-FI" dirty="0" err="1">
                <a:hlinkClick r:id="rId2"/>
              </a:rPr>
              <a:t>eOppiva</a:t>
            </a:r>
            <a:endParaRPr dirty="0"/>
          </a:p>
          <a:p>
            <a:pPr>
              <a:defRPr sz="2000">
                <a:solidFill>
                  <a:srgbClr val="000000"/>
                </a:solidFill>
                <a:latin typeface="Calibri"/>
              </a:defRPr>
            </a:pPr>
            <a:r>
              <a:rPr dirty="0" err="1"/>
              <a:t>Hyödynnä</a:t>
            </a:r>
            <a:r>
              <a:rPr dirty="0"/>
              <a:t> Digi- ja </a:t>
            </a:r>
            <a:r>
              <a:rPr dirty="0" err="1"/>
              <a:t>väestötietoviraston</a:t>
            </a:r>
            <a:r>
              <a:rPr dirty="0"/>
              <a:t> </a:t>
            </a:r>
            <a:r>
              <a:rPr dirty="0" err="1"/>
              <a:t>koulutustallenteet</a:t>
            </a:r>
            <a:r>
              <a:rPr dirty="0"/>
              <a:t> ja </a:t>
            </a:r>
            <a:r>
              <a:rPr dirty="0" err="1"/>
              <a:t>ohjeet</a:t>
            </a:r>
            <a:endParaRPr lang="fi-FI" dirty="0"/>
          </a:p>
          <a:p>
            <a:pPr lvl="1"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>
                <a:hlinkClick r:id="rId3"/>
              </a:rPr>
              <a:t>Tapahtumat - Suomi.fi kehittäjille</a:t>
            </a:r>
            <a:endParaRPr dirty="0"/>
          </a:p>
          <a:p>
            <a:pPr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/>
              <a:t>Tilaa </a:t>
            </a:r>
            <a:r>
              <a:rPr lang="fi-FI" dirty="0" err="1"/>
              <a:t>DVV:n</a:t>
            </a:r>
            <a:r>
              <a:rPr lang="fi-FI" dirty="0"/>
              <a:t> suomi.fi -uutiskirje (ilmestyy 4 - 6 kertaa vuodessa)</a:t>
            </a:r>
          </a:p>
          <a:p>
            <a:pPr lvl="1">
              <a:defRPr sz="2000">
                <a:solidFill>
                  <a:srgbClr val="000000"/>
                </a:solidFill>
                <a:latin typeface="Calibri"/>
              </a:defRPr>
            </a:pPr>
            <a:r>
              <a:rPr lang="fi-FI" dirty="0">
                <a:hlinkClick r:id="rId4"/>
              </a:rPr>
              <a:t>Uutiskirjeet | Digi- ja väestötietovirasto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214</Words>
  <Application>Microsoft Office PowerPoint</Application>
  <PresentationFormat>Näytössä katseltava diaesitys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Office Theme</vt:lpstr>
      <vt:lpstr>Palvelutietovarannon (PTV) käyttö</vt:lpstr>
      <vt:lpstr>Esimerkki: Rovaniemen kaupunki</vt:lpstr>
      <vt:lpstr>PTV:n käyttöönoton vaiheet</vt:lpstr>
      <vt:lpstr>Koulutuksia ja vinkkejä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Palvelutietovarannon (PTV) käyttö julkisella sektorilla</dc:title>
  <dc:subject/>
  <dc:creator>Äijö Raila</dc:creator>
  <cp:keywords/>
  <dc:description>generated using python-pptx</dc:description>
  <cp:lastModifiedBy>Äijö Raila</cp:lastModifiedBy>
  <cp:revision>8</cp:revision>
  <dcterms:created xsi:type="dcterms:W3CDTF">2013-01-27T09:14:16Z</dcterms:created>
  <dcterms:modified xsi:type="dcterms:W3CDTF">2025-10-23T05:35:12Z</dcterms:modified>
  <cp:category/>
</cp:coreProperties>
</file>